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5"/>
  </p:notesMasterIdLst>
  <p:sldIdLst>
    <p:sldId id="297" r:id="rId5"/>
    <p:sldId id="257" r:id="rId6"/>
    <p:sldId id="311" r:id="rId7"/>
    <p:sldId id="314" r:id="rId8"/>
    <p:sldId id="319" r:id="rId9"/>
    <p:sldId id="341" r:id="rId10"/>
    <p:sldId id="342" r:id="rId11"/>
    <p:sldId id="343" r:id="rId12"/>
    <p:sldId id="344" r:id="rId13"/>
    <p:sldId id="34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B0"/>
    <a:srgbClr val="676767"/>
    <a:srgbClr val="64AD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262" autoAdjust="0"/>
  </p:normalViewPr>
  <p:slideViewPr>
    <p:cSldViewPr snapToGrid="0">
      <p:cViewPr varScale="1">
        <p:scale>
          <a:sx n="110" d="100"/>
          <a:sy n="110" d="100"/>
        </p:scale>
        <p:origin x="8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1637E-1179-47B6-87B9-B7FE59ACBCC1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17949-7837-4E61-A957-B13FF27B3E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5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949-7837-4E61-A957-B13FF27B3E7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732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67676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1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24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2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3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3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7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28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7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85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7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14DDD-DAC7-46E7-B240-055226390DE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72661"/>
            <a:ext cx="1828800" cy="34881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101600" y="137160"/>
            <a:ext cx="25400" cy="6583680"/>
          </a:xfrm>
          <a:prstGeom prst="line">
            <a:avLst/>
          </a:prstGeom>
          <a:ln w="25400">
            <a:solidFill>
              <a:srgbClr val="008E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254000" y="320040"/>
            <a:ext cx="25400" cy="6217920"/>
          </a:xfrm>
          <a:prstGeom prst="line">
            <a:avLst/>
          </a:prstGeom>
          <a:ln w="25400">
            <a:solidFill>
              <a:srgbClr val="64A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22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8" y="3089855"/>
            <a:ext cx="7772400" cy="1129451"/>
          </a:xfrm>
        </p:spPr>
        <p:txBody>
          <a:bodyPr>
            <a:normAutofit/>
          </a:bodyPr>
          <a:lstStyle/>
          <a:p>
            <a:r>
              <a:rPr lang="en-US" dirty="0"/>
              <a:t>Public Portal Training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4344924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Presented By:</a:t>
            </a:r>
          </a:p>
          <a:p>
            <a:r>
              <a:rPr lang="en-US" dirty="0"/>
              <a:t>Lucía Lapaz, Brittany Ersery &amp; Jim Holsinger</a:t>
            </a:r>
          </a:p>
          <a:p>
            <a:r>
              <a:rPr lang="en-US" dirty="0"/>
              <a:t>Envision Technology Partners, Inc.</a:t>
            </a:r>
          </a:p>
          <a:p>
            <a:r>
              <a:rPr lang="en-US" dirty="0"/>
              <a:t>September 2019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BD7E53-87B1-409B-8132-E14834523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317" y="281766"/>
            <a:ext cx="4191363" cy="268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654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513" y="1709739"/>
            <a:ext cx="8086975" cy="2852737"/>
          </a:xfrm>
        </p:spPr>
        <p:txBody>
          <a:bodyPr/>
          <a:lstStyle/>
          <a:p>
            <a:r>
              <a:rPr lang="en-US" dirty="0"/>
              <a:t>Public Portal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513" y="4589464"/>
            <a:ext cx="7886700" cy="1500187"/>
          </a:xfrm>
        </p:spPr>
        <p:txBody>
          <a:bodyPr/>
          <a:lstStyle/>
          <a:p>
            <a:r>
              <a:rPr lang="en-US" dirty="0"/>
              <a:t>Hands-On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341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Obtain Personal Immunization Record (minor)</a:t>
            </a:r>
          </a:p>
          <a:p>
            <a:r>
              <a:rPr lang="en-US" dirty="0"/>
              <a:t>Obtain Personal Immunization Record (adult)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75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Portal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06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 Record verification (under 18 years)</a:t>
            </a:r>
          </a:p>
          <a:p>
            <a:pPr lvl="1"/>
            <a:r>
              <a:rPr lang="en-US" dirty="0"/>
              <a:t>Patient contact </a:t>
            </a:r>
          </a:p>
          <a:p>
            <a:pPr lvl="2"/>
            <a:r>
              <a:rPr lang="en-US" dirty="0"/>
              <a:t>Patient</a:t>
            </a:r>
          </a:p>
          <a:p>
            <a:pPr lvl="2"/>
            <a:r>
              <a:rPr lang="en-US" dirty="0"/>
              <a:t>Parent</a:t>
            </a:r>
          </a:p>
          <a:p>
            <a:pPr lvl="2"/>
            <a:r>
              <a:rPr lang="en-US" dirty="0"/>
              <a:t>Guardian</a:t>
            </a:r>
          </a:p>
          <a:p>
            <a:pPr lvl="1"/>
            <a:r>
              <a:rPr lang="en-US" dirty="0"/>
              <a:t>Phone number/Email</a:t>
            </a:r>
          </a:p>
          <a:p>
            <a:pPr lvl="2"/>
            <a:r>
              <a:rPr lang="en-US" dirty="0"/>
              <a:t>Will be verified by phone numbers and email addresses stored in the patient’s Contacts.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79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Patient Record verification (over 18 years)</a:t>
            </a:r>
          </a:p>
          <a:p>
            <a:pPr lvl="1"/>
            <a:r>
              <a:rPr lang="en-US" dirty="0"/>
              <a:t>Only the Patient can view their record</a:t>
            </a:r>
          </a:p>
          <a:p>
            <a:pPr lvl="1"/>
            <a:r>
              <a:rPr lang="en-US" dirty="0"/>
              <a:t>Phone number/Email</a:t>
            </a:r>
          </a:p>
          <a:p>
            <a:pPr lvl="2"/>
            <a:r>
              <a:rPr lang="en-US" dirty="0"/>
              <a:t>Will be verified by phone numbers and email addresses stored in the patient’s contact information.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826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42FE2C-59D4-4B2F-B722-D1E657B2D2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307" y="1484516"/>
            <a:ext cx="8081386" cy="388896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6F4DBD-B460-4C8D-9DAB-F50365FB2B09}"/>
              </a:ext>
            </a:extLst>
          </p:cNvPr>
          <p:cNvSpPr txBox="1"/>
          <p:nvPr/>
        </p:nvSpPr>
        <p:spPr>
          <a:xfrm>
            <a:off x="3789947" y="3891055"/>
            <a:ext cx="4725403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Enter Patient Information</a:t>
            </a:r>
          </a:p>
          <a:p>
            <a:pPr marL="342900" indent="-342900">
              <a:buAutoNum type="arabicPeriod"/>
            </a:pPr>
            <a:r>
              <a:rPr lang="en-US" sz="2400" dirty="0"/>
              <a:t>Select relationship to patient</a:t>
            </a:r>
          </a:p>
        </p:txBody>
      </p:sp>
    </p:spTree>
    <p:extLst>
      <p:ext uri="{BB962C8B-B14F-4D97-AF65-F5344CB8AC3E}">
        <p14:creationId xmlns:p14="http://schemas.microsoft.com/office/powerpoint/2010/main" val="4200246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BEE8829-3D9E-4DA5-9787-B418F8FB5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46237"/>
            <a:ext cx="7552074" cy="37265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Record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6F4DBD-B460-4C8D-9DAB-F50365FB2B09}"/>
              </a:ext>
            </a:extLst>
          </p:cNvPr>
          <p:cNvSpPr txBox="1"/>
          <p:nvPr/>
        </p:nvSpPr>
        <p:spPr>
          <a:xfrm>
            <a:off x="2899612" y="2971800"/>
            <a:ext cx="5134476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Select Text/Email for the access code</a:t>
            </a:r>
          </a:p>
          <a:p>
            <a:pPr marL="342900" indent="-342900">
              <a:buAutoNum type="arabicPeriod"/>
            </a:pPr>
            <a:r>
              <a:rPr lang="en-US" sz="2400" dirty="0"/>
              <a:t>Enter in mobile phone or email</a:t>
            </a:r>
          </a:p>
          <a:p>
            <a:pPr marL="342900" indent="-342900">
              <a:buAutoNum type="arabicPeriod"/>
            </a:pPr>
            <a:r>
              <a:rPr lang="en-US" sz="2400" dirty="0"/>
              <a:t>Click Search</a:t>
            </a:r>
          </a:p>
        </p:txBody>
      </p:sp>
    </p:spTree>
    <p:extLst>
      <p:ext uri="{BB962C8B-B14F-4D97-AF65-F5344CB8AC3E}">
        <p14:creationId xmlns:p14="http://schemas.microsoft.com/office/powerpoint/2010/main" val="2116001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276" y="2506662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72B4B7-6A00-43C7-93BA-0DC10E6223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527703"/>
            <a:ext cx="6305878" cy="216111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4D4C763-BF33-4DCF-99D1-3797F696B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1113" y="4682331"/>
            <a:ext cx="6521774" cy="13369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6F4DBD-B460-4C8D-9DAB-F50365FB2B09}"/>
              </a:ext>
            </a:extLst>
          </p:cNvPr>
          <p:cNvSpPr txBox="1"/>
          <p:nvPr/>
        </p:nvSpPr>
        <p:spPr>
          <a:xfrm>
            <a:off x="3223791" y="2888154"/>
            <a:ext cx="5134476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Click to have access code sent to phone or email.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Enter in access code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Click verify to view record</a:t>
            </a:r>
          </a:p>
        </p:txBody>
      </p:sp>
    </p:spTree>
    <p:extLst>
      <p:ext uri="{BB962C8B-B14F-4D97-AF65-F5344CB8AC3E}">
        <p14:creationId xmlns:p14="http://schemas.microsoft.com/office/powerpoint/2010/main" val="3110968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1F945-9100-43D2-8E05-32D542A06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Immunization Record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68680A-3F0F-4FA6-8D2B-F38EF02FA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9</a:t>
            </a:fld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3093EF2-E96F-468B-989E-E5C4A747C4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5620" y="1825625"/>
            <a:ext cx="6892760" cy="435133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242B433-0B57-4327-B663-2CB3FF65E412}"/>
              </a:ext>
            </a:extLst>
          </p:cNvPr>
          <p:cNvSpPr txBox="1"/>
          <p:nvPr/>
        </p:nvSpPr>
        <p:spPr>
          <a:xfrm>
            <a:off x="3905250" y="4001294"/>
            <a:ext cx="46101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n-US" sz="2400" dirty="0"/>
              <a:t>Click </a:t>
            </a:r>
            <a:r>
              <a:rPr lang="en-US" sz="2400" b="1" dirty="0"/>
              <a:t>PRINT</a:t>
            </a:r>
            <a:r>
              <a:rPr lang="en-US" sz="2400" dirty="0"/>
              <a:t> to generate Personal Immunization Record PDF. </a:t>
            </a:r>
          </a:p>
        </p:txBody>
      </p:sp>
    </p:spTree>
    <p:extLst>
      <p:ext uri="{BB962C8B-B14F-4D97-AF65-F5344CB8AC3E}">
        <p14:creationId xmlns:p14="http://schemas.microsoft.com/office/powerpoint/2010/main" val="1098686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4C81DB5D1E6641A88DDF6843018E83" ma:contentTypeVersion="6" ma:contentTypeDescription="Create a new document." ma:contentTypeScope="" ma:versionID="8d149b11f440d4c316771849f73f691a">
  <xsd:schema xmlns:xsd="http://www.w3.org/2001/XMLSchema" xmlns:xs="http://www.w3.org/2001/XMLSchema" xmlns:p="http://schemas.microsoft.com/office/2006/metadata/properties" xmlns:ns1="http://schemas.microsoft.com/sharepoint/v3" xmlns:ns2="4EE6E770-F36A-476A-9E0D-43F1801ED4A0" xmlns:ns3="4ee6e770-f36a-476a-9e0d-43f1801ed4a0" xmlns:ns4="d73a4e6c-5551-41b0-b103-f651b384f51f" targetNamespace="http://schemas.microsoft.com/office/2006/metadata/properties" ma:root="true" ma:fieldsID="36eec05ebb352cd9cc3d388fffc0ae4b" ns1:_="" ns2:_="" ns3:_="" ns4:_="">
    <xsd:import namespace="http://schemas.microsoft.com/sharepoint/v3"/>
    <xsd:import namespace="4EE6E770-F36A-476A-9E0D-43F1801ED4A0"/>
    <xsd:import namespace="4ee6e770-f36a-476a-9e0d-43f1801ed4a0"/>
    <xsd:import namespace="d73a4e6c-5551-41b0-b103-f651b384f51f"/>
    <xsd:element name="properties">
      <xsd:complexType>
        <xsd:sequence>
          <xsd:element name="documentManagement">
            <xsd:complexType>
              <xsd:all>
                <xsd:element ref="ns2:Document_x0020_Type"/>
                <xsd:element ref="ns2:Document_x0020_Status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6E770-F36A-476A-9E0D-43F1801ED4A0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ma:displayName="Document Type" ma:format="Dropdown" ma:internalName="Document_x0020_Type">
      <xsd:simpleType>
        <xsd:restriction base="dms:Choice">
          <xsd:enumeration value="Migrated"/>
          <xsd:enumeration value="Governance"/>
          <xsd:enumeration value="Initiation"/>
          <xsd:enumeration value="Planning"/>
          <xsd:enumeration value="Requirements"/>
          <xsd:enumeration value="Design"/>
          <xsd:enumeration value="Development"/>
          <xsd:enumeration value="Testing"/>
          <xsd:enumeration value="Implementation"/>
          <xsd:enumeration value="Post-implementation"/>
          <xsd:enumeration value="Disposition"/>
          <xsd:enumeration value="Procurement"/>
          <xsd:enumeration value="Request for Change"/>
        </xsd:restriction>
      </xsd:simpleType>
    </xsd:element>
    <xsd:element name="Document_x0020_Status" ma:index="9" ma:displayName="Document Status" ma:format="Dropdown" ma:internalName="Document_x0020_Status">
      <xsd:simpleType>
        <xsd:restriction base="dms:Choice">
          <xsd:enumeration value="Draft"/>
          <xsd:enumeration value="In-review"/>
          <xsd:enumeration value="Final"/>
          <xsd:enumeration value="Approved"/>
          <xsd:enumeration value="Migra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6e770-f36a-476a-9e0d-43f1801ed4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3a4e6c-5551-41b0-b103-f651b384f5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Document_x0020_Type xmlns="4EE6E770-F36A-476A-9E0D-43F1801ED4A0">Implementation</Document_x0020_Type>
    <Document_x0020_Status xmlns="4EE6E770-F36A-476A-9E0D-43F1801ED4A0">Final</Document_x0020_Status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68D1F87-330D-4FFF-9804-D47F126602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906B3C-1098-40A8-9CA0-15530841F5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E6E770-F36A-476A-9E0D-43F1801ED4A0"/>
    <ds:schemaRef ds:uri="4ee6e770-f36a-476a-9e0d-43f1801ed4a0"/>
    <ds:schemaRef ds:uri="d73a4e6c-5551-41b0-b103-f651b384f5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B471F2-CF0C-4B66-A71C-083120BB1B57}">
  <ds:schemaRefs>
    <ds:schemaRef ds:uri="http://purl.org/dc/dcmitype/"/>
    <ds:schemaRef ds:uri="http://purl.org/dc/elements/1.1/"/>
    <ds:schemaRef ds:uri="d73a4e6c-5551-41b0-b103-f651b384f51f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4ee6e770-f36a-476a-9e0d-43f1801ed4a0"/>
    <ds:schemaRef ds:uri="4EE6E770-F36A-476A-9E0D-43F1801ED4A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1627</TotalTime>
  <Words>189</Words>
  <Application>Microsoft Office PowerPoint</Application>
  <PresentationFormat>On-screen Show (4:3)</PresentationFormat>
  <Paragraphs>47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Office Theme</vt:lpstr>
      <vt:lpstr>Public Portal Training </vt:lpstr>
      <vt:lpstr>Agenda</vt:lpstr>
      <vt:lpstr>Public Portal</vt:lpstr>
      <vt:lpstr>Overview</vt:lpstr>
      <vt:lpstr>Overview (cont.)</vt:lpstr>
      <vt:lpstr>Request Record</vt:lpstr>
      <vt:lpstr>Request Record (cont.)</vt:lpstr>
      <vt:lpstr>Access Code</vt:lpstr>
      <vt:lpstr>Personal Immunization Record</vt:lpstr>
      <vt:lpstr>Public Portal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Dais</dc:creator>
  <cp:lastModifiedBy>Worrell, Gary</cp:lastModifiedBy>
  <cp:revision>125</cp:revision>
  <dcterms:created xsi:type="dcterms:W3CDTF">2015-01-05T05:05:49Z</dcterms:created>
  <dcterms:modified xsi:type="dcterms:W3CDTF">2019-09-04T15:35:23Z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0x010100D84C81DB5D1E6641A88DDF6843018E83</vt:lpwstr>
  </property>
</Properties>
</file>